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12" r:id="rId18"/>
    <p:sldId id="304" r:id="rId19"/>
    <p:sldId id="308" r:id="rId20"/>
    <p:sldId id="309" r:id="rId21"/>
    <p:sldId id="31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6" d="100"/>
          <a:sy n="96" d="100"/>
        </p:scale>
        <p:origin x="-11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155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85460"/>
            <a:ext cx="6400800" cy="9396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919D6-DBD6-9048-B39B-FA95DC28365E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F87D-8522-7646-8002-80C5E310BC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919D6-DBD6-9048-B39B-FA95DC28365E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F87D-8522-7646-8002-80C5E310BC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60401"/>
            <a:ext cx="7772400" cy="7430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919D6-DBD6-9048-B39B-FA95DC28365E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F87D-8522-7646-8002-80C5E310BC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47700" y="1605516"/>
            <a:ext cx="3886200" cy="4422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99591" y="1605516"/>
            <a:ext cx="3758609" cy="442277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60401"/>
            <a:ext cx="7772400" cy="7430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919D6-DBD6-9048-B39B-FA95DC28365E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F87D-8522-7646-8002-80C5E310BC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47700" y="1605516"/>
            <a:ext cx="7810500" cy="4422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for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919D6-DBD6-9048-B39B-FA95DC28365E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F87D-8522-7646-8002-80C5E310BC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919D6-DBD6-9048-B39B-FA95DC28365E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CF87D-8522-7646-8002-80C5E310BC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  <p:sldLayoutId id="214748365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cmitchell@signature-healthcare.org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Your EMR for More than Just Documenting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35152"/>
            <a:ext cx="6400800" cy="585267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 smtClean="0"/>
              <a:t>Stacey Ryan MSN RN, Manager Infection Prevention</a:t>
            </a:r>
          </a:p>
          <a:p>
            <a:r>
              <a:rPr lang="en-US" sz="2000" dirty="0" smtClean="0"/>
              <a:t>Barbara Malacaria MS RN CCRN, Nursing Director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Journey to Zero Harm and High Reliability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166831"/>
            <a:ext cx="7810500" cy="2540971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Leadership Commitment</a:t>
            </a:r>
          </a:p>
          <a:p>
            <a:pPr algn="l"/>
            <a:r>
              <a:rPr lang="en-US" dirty="0" smtClean="0"/>
              <a:t>Safety Culture which allows staff to speak up</a:t>
            </a:r>
          </a:p>
          <a:p>
            <a:pPr algn="l"/>
            <a:r>
              <a:rPr lang="en-US" dirty="0" smtClean="0"/>
              <a:t>Robust Process Improvement</a:t>
            </a:r>
          </a:p>
          <a:p>
            <a:pPr marL="0" indent="0" algn="l">
              <a:buNone/>
            </a:pPr>
            <a:endParaRPr lang="en-US" dirty="0" smtClean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215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 Improvement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012923"/>
            <a:ext cx="7810500" cy="35459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Use of the EMR to support consistency with processes, help provide pertinent data to aid clinical decision making and to be able to highlight clinical data to drive early diagnosis.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Our answer is </a:t>
            </a:r>
            <a:r>
              <a:rPr lang="en-US" b="1" dirty="0" smtClean="0"/>
              <a:t>SURVEILLANCE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2500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…more that just for documenting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body" sz="quarter" idx="13"/>
          </p:nvPr>
        </p:nvSpPr>
        <p:spPr>
          <a:xfrm>
            <a:off x="452674" y="1958710"/>
            <a:ext cx="6086192" cy="30555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The EMR is:</a:t>
            </a:r>
          </a:p>
          <a:p>
            <a:endParaRPr lang="en-US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100" dirty="0"/>
              <a:t>A complex collection of templates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100" dirty="0"/>
              <a:t>Integrated algorithms that guide practice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100" dirty="0"/>
              <a:t>A safety net for patients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100" dirty="0"/>
              <a:t>Able to identify current and future trends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100" dirty="0"/>
              <a:t>A tool that can be used to drive clinicians </a:t>
            </a:r>
            <a:r>
              <a:rPr lang="en-US" sz="3100" dirty="0" smtClean="0"/>
              <a:t>toward clinical diagnosis</a:t>
            </a:r>
            <a:endParaRPr lang="en-US" sz="3100" dirty="0"/>
          </a:p>
          <a:p>
            <a:endParaRPr lang="en-US" dirty="0"/>
          </a:p>
        </p:txBody>
      </p:sp>
      <p:pic>
        <p:nvPicPr>
          <p:cNvPr id="6" name="Picture 2" descr="C:\Users\nur.malb\AppData\Local\Microsoft\Windows\Temporary Internet Files\Content.IE5\YV4811FF\9353062-dibujo-animado-de-ordenador-de-sobremesa-sonriente-ilustraci-n-vectorial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138" y="2562131"/>
            <a:ext cx="2361922" cy="228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043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SURVEILLANCE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003870"/>
            <a:ext cx="7810500" cy="3310516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600" dirty="0" smtClean="0"/>
              <a:t>Tool that works in the background of EMR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600" dirty="0" smtClean="0"/>
              <a:t>Helps with analysis and interpretation of data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600" dirty="0" smtClean="0"/>
              <a:t>Takes predetermined data elements and links them together for real-time actionable items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600" dirty="0" smtClean="0"/>
              <a:t>Updated in real time as new data is available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600" dirty="0" smtClean="0"/>
              <a:t>Uses tracking boards, status boards and surveillance boards.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330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Ways to Use Surveillance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130617"/>
            <a:ext cx="7810500" cy="3527799"/>
          </a:xfrm>
        </p:spPr>
        <p:txBody>
          <a:bodyPr>
            <a:normAutofit fontScale="85000" lnSpcReduction="10000"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dirty="0" smtClean="0"/>
              <a:t>Guide clinicians to add items to problem list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dirty="0" smtClean="0"/>
              <a:t>Link clinicians to best practice guidelines and order sets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dirty="0" smtClean="0"/>
              <a:t>Take discrete data elements to trend patient status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dirty="0" smtClean="0"/>
              <a:t>Link nursing interventions to surveillance metrics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dirty="0" smtClean="0"/>
              <a:t>Translate safety information to patient tracker boards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679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Oversight of Surveillance Project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145671"/>
            <a:ext cx="5997544" cy="3250194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Interdisciplinary Team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Application Process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Project Owner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Approval process by Team members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Monthly update on all projects</a:t>
            </a:r>
          </a:p>
        </p:txBody>
      </p:sp>
      <p:pic>
        <p:nvPicPr>
          <p:cNvPr id="6" name="Picture 2" descr="C:\Users\nur.malb\AppData\Local\Microsoft\Windows\Temporary Internet Files\Content.IE5\FUIRQLUP\smiley-34473_64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956" y="1761066"/>
            <a:ext cx="1806222" cy="170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692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886738"/>
            <a:ext cx="7772400" cy="74309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Projects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145640" y="1940493"/>
            <a:ext cx="5916062" cy="3871831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Malnutrition Indicator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Legal Guardian Indicator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Adult Early Warning System:  vital signs monitor</a:t>
            </a:r>
            <a:endParaRPr lang="en-US" sz="2800" dirty="0"/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Sepsis Indicator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Antibiotic Stewardship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PEWS:  pediatric early warning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172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Sepsis – </a:t>
            </a:r>
            <a:r>
              <a:rPr lang="en-US" sz="3600" i="1" dirty="0" smtClean="0"/>
              <a:t>What is it?</a:t>
            </a:r>
            <a:endParaRPr lang="en-US" sz="3600" i="1" dirty="0"/>
          </a:p>
        </p:txBody>
      </p:sp>
      <p:sp>
        <p:nvSpPr>
          <p:cNvPr id="5" name="Subtitle 2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endParaRPr lang="en-US" sz="20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Sepsis </a:t>
            </a:r>
            <a:r>
              <a:rPr lang="en-US" sz="2000" dirty="0"/>
              <a:t>is the body’s extreme response to an infection</a:t>
            </a:r>
            <a:r>
              <a:rPr lang="en-US" sz="2000" dirty="0" smtClean="0"/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It </a:t>
            </a:r>
            <a:r>
              <a:rPr lang="en-US" sz="2000" dirty="0"/>
              <a:t>is a life-threatening medical emergency</a:t>
            </a:r>
            <a:r>
              <a:rPr lang="en-US" sz="2000" dirty="0" smtClean="0"/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Sepsis </a:t>
            </a:r>
            <a:r>
              <a:rPr lang="en-US" sz="2000" dirty="0"/>
              <a:t>happens when an infection you </a:t>
            </a:r>
            <a:r>
              <a:rPr lang="en-US" sz="2000" dirty="0" smtClean="0"/>
              <a:t>have triggers a </a:t>
            </a:r>
            <a:r>
              <a:rPr lang="en-US" sz="2000" dirty="0"/>
              <a:t>chain reaction throughout your body</a:t>
            </a:r>
            <a:r>
              <a:rPr lang="en-US" sz="2000" dirty="0" smtClean="0"/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Without </a:t>
            </a:r>
            <a:r>
              <a:rPr lang="en-US" sz="2000" dirty="0"/>
              <a:t>timely treatment, sepsis can rapidly lead to tissue damage, organ failure, and death.</a:t>
            </a:r>
          </a:p>
        </p:txBody>
      </p:sp>
    </p:spTree>
    <p:extLst>
      <p:ext uri="{BB962C8B-B14F-4D97-AF65-F5344CB8AC3E}">
        <p14:creationId xmlns:p14="http://schemas.microsoft.com/office/powerpoint/2010/main" val="1861890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Sepsis Stats</a:t>
            </a:r>
            <a:endParaRPr lang="en-US" sz="3600" dirty="0"/>
          </a:p>
        </p:txBody>
      </p:sp>
      <p:sp>
        <p:nvSpPr>
          <p:cNvPr id="5" name="Subtitle 2"/>
          <p:cNvSpPr>
            <a:spLocks noGrp="1"/>
          </p:cNvSpPr>
          <p:nvPr>
            <p:ph type="body" sz="quarter" idx="13"/>
          </p:nvPr>
        </p:nvSpPr>
        <p:spPr>
          <a:xfrm>
            <a:off x="647700" y="1849959"/>
            <a:ext cx="7810500" cy="4422775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200" dirty="0" smtClean="0"/>
              <a:t>According to the Centers for Disease Control:</a:t>
            </a:r>
          </a:p>
          <a:p>
            <a:pPr algn="l"/>
            <a:endParaRPr lang="en-US" sz="22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 smtClean="0"/>
              <a:t>More than </a:t>
            </a:r>
            <a:r>
              <a:rPr lang="en-US" sz="2200" dirty="0"/>
              <a:t>1.7 million adults in America develop sepsis each </a:t>
            </a:r>
            <a:r>
              <a:rPr lang="en-US" sz="2200" dirty="0" smtClean="0"/>
              <a:t>year</a:t>
            </a:r>
            <a:r>
              <a:rPr lang="en-US" sz="2200" dirty="0"/>
              <a:t> </a:t>
            </a:r>
            <a:endParaRPr lang="en-US" sz="22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 smtClean="0"/>
              <a:t>Nearly 270,000 die as a result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 smtClean="0"/>
              <a:t>1 in 3 patients who die in a hospital have sepsis</a:t>
            </a:r>
          </a:p>
          <a:p>
            <a:pPr algn="l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043820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Sepsis – Reducing Mortality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5" name="Subtitle 2"/>
          <p:cNvSpPr>
            <a:spLocks noGrp="1"/>
          </p:cNvSpPr>
          <p:nvPr>
            <p:ph type="body" sz="quarter" idx="13"/>
          </p:nvPr>
        </p:nvSpPr>
        <p:spPr>
          <a:xfrm>
            <a:off x="647700" y="1859014"/>
            <a:ext cx="7810500" cy="1717106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Goal-directed therapy for the early resuscitation of patients with sepsis significantly reduces overall mortality in patients with sepsis, if initiated within the first 6 hours of diagnosis, </a:t>
            </a:r>
            <a:endParaRPr lang="en-US" sz="2000" dirty="0" smtClean="0"/>
          </a:p>
          <a:p>
            <a:pPr marL="0" indent="0" algn="l">
              <a:buNone/>
            </a:pPr>
            <a:r>
              <a:rPr lang="en-US" sz="2000" i="1" dirty="0"/>
              <a:t> </a:t>
            </a:r>
            <a:r>
              <a:rPr lang="en-US" sz="2000" i="1" dirty="0" smtClean="0"/>
              <a:t>     Critical </a:t>
            </a:r>
            <a:r>
              <a:rPr lang="en-US" sz="2000" i="1" dirty="0"/>
              <a:t>Care Medicine, 2014 Oct 20;18(5):570.</a:t>
            </a:r>
            <a:r>
              <a:rPr lang="en-US" sz="20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185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Sepsis –Goal Directed Therapy</a:t>
            </a:r>
            <a:endParaRPr lang="en-US" sz="3200" dirty="0"/>
          </a:p>
        </p:txBody>
      </p:sp>
      <p:sp>
        <p:nvSpPr>
          <p:cNvPr id="5" name="Subtitl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000" dirty="0" smtClean="0"/>
              <a:t>	SHBH built 4 Sepsis Order Sets to drive clinicians to take specific 	actions for patients on the Sepsis Continuum:</a:t>
            </a:r>
          </a:p>
          <a:p>
            <a:pPr algn="l"/>
            <a:endParaRPr lang="en-US" sz="20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SIRS [Systemic Inflammatory Response </a:t>
            </a:r>
            <a:r>
              <a:rPr lang="en-US" sz="1600" dirty="0" smtClean="0"/>
              <a:t>Syndrome]</a:t>
            </a:r>
            <a:endParaRPr lang="en-US" sz="16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Sepsis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Severe Sepsis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Septic </a:t>
            </a:r>
            <a:r>
              <a:rPr lang="en-US" sz="1600" dirty="0" smtClean="0"/>
              <a:t>Shock</a:t>
            </a:r>
          </a:p>
          <a:p>
            <a:pPr lvl="0" algn="l"/>
            <a:endParaRPr lang="en-US" sz="2000" dirty="0" smtClean="0"/>
          </a:p>
          <a:p>
            <a:pPr marL="0" lvl="0" indent="0" algn="l">
              <a:buNone/>
            </a:pPr>
            <a:r>
              <a:rPr lang="en-US" sz="2000" dirty="0" smtClean="0"/>
              <a:t>These </a:t>
            </a:r>
            <a:r>
              <a:rPr lang="en-US" sz="2000" dirty="0"/>
              <a:t>order sets are based on best practice standards and </a:t>
            </a:r>
            <a:r>
              <a:rPr lang="en-US" sz="2000" dirty="0" smtClean="0"/>
              <a:t>include diagnostic tests, </a:t>
            </a:r>
            <a:r>
              <a:rPr lang="en-US" sz="2000" dirty="0"/>
              <a:t>antibiotics, fluid resuscitation </a:t>
            </a:r>
            <a:r>
              <a:rPr lang="en-US" sz="2000" dirty="0" smtClean="0"/>
              <a:t>guidelines, the </a:t>
            </a:r>
            <a:r>
              <a:rPr lang="en-US" sz="2000" dirty="0"/>
              <a:t>use of </a:t>
            </a:r>
            <a:r>
              <a:rPr lang="en-US" sz="2000" dirty="0" smtClean="0"/>
              <a:t>vasopressors, and triggers for changing the patient’s level of care. </a:t>
            </a:r>
            <a:endParaRPr lang="en-US" sz="2000" dirty="0"/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65200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Sepsis –Goal Directed Therapy</a:t>
            </a:r>
          </a:p>
        </p:txBody>
      </p:sp>
      <p:sp>
        <p:nvSpPr>
          <p:cNvPr id="5" name="Subtitl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000" dirty="0"/>
              <a:t>	</a:t>
            </a:r>
            <a:endParaRPr lang="en-US" sz="2000" dirty="0" smtClean="0"/>
          </a:p>
          <a:p>
            <a:pPr marL="0" indent="0" algn="l">
              <a:buNone/>
            </a:pPr>
            <a:r>
              <a:rPr lang="en-US" sz="2000" dirty="0" smtClean="0"/>
              <a:t>	</a:t>
            </a:r>
            <a:r>
              <a:rPr lang="en-US" sz="2000" u="sng" dirty="0" smtClean="0"/>
              <a:t>Challenges Identified</a:t>
            </a:r>
            <a:r>
              <a:rPr lang="en-US" sz="2000" dirty="0" smtClean="0"/>
              <a:t>:</a:t>
            </a:r>
          </a:p>
          <a:p>
            <a:pPr algn="l"/>
            <a:endParaRPr lang="en-U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Missed opportunities for ordering the sets </a:t>
            </a:r>
            <a:r>
              <a:rPr lang="en-US" sz="2000" i="1" dirty="0" smtClean="0"/>
              <a:t>early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Inconsistent utilization of the order sets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201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Sepsis Surveillance</a:t>
            </a:r>
            <a:endParaRPr lang="en-US" sz="3200" dirty="0"/>
          </a:p>
        </p:txBody>
      </p:sp>
      <p:sp>
        <p:nvSpPr>
          <p:cNvPr id="5" name="Subtitle 2"/>
          <p:cNvSpPr>
            <a:spLocks noGrp="1"/>
          </p:cNvSpPr>
          <p:nvPr>
            <p:ph type="body" sz="quarter" idx="13"/>
          </p:nvPr>
        </p:nvSpPr>
        <p:spPr>
          <a:xfrm>
            <a:off x="647700" y="1795639"/>
            <a:ext cx="7810500" cy="251381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B</a:t>
            </a:r>
            <a:r>
              <a:rPr lang="en-US" sz="2000" dirty="0" smtClean="0"/>
              <a:t>uild </a:t>
            </a:r>
            <a:r>
              <a:rPr lang="en-US" sz="2000" dirty="0"/>
              <a:t>a Sepsis Surveillance Module within the Electronic </a:t>
            </a:r>
            <a:r>
              <a:rPr lang="en-US" sz="2000" dirty="0" smtClean="0"/>
              <a:t>Medical </a:t>
            </a:r>
            <a:r>
              <a:rPr lang="en-US" sz="2000" dirty="0"/>
              <a:t>Record [</a:t>
            </a:r>
            <a:r>
              <a:rPr lang="en-US" sz="2000" dirty="0" smtClean="0"/>
              <a:t>EMR]</a:t>
            </a:r>
          </a:p>
          <a:p>
            <a:pPr algn="l"/>
            <a:endParaRPr lang="en-U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Flag patients that sepsis is suspected based on vital signs and labs</a:t>
            </a:r>
          </a:p>
          <a:p>
            <a:pPr algn="l"/>
            <a:endParaRPr lang="en-U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Drive clinicians to take specific actions including use of order sets</a:t>
            </a:r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42225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Sepsis Surveillance</a:t>
            </a:r>
          </a:p>
        </p:txBody>
      </p:sp>
      <p:sp>
        <p:nvSpPr>
          <p:cNvPr id="5" name="Subtitle 2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2000" u="sng" dirty="0" smtClean="0"/>
              <a:t>Creating the Team</a:t>
            </a:r>
            <a:r>
              <a:rPr lang="en-US" sz="2000" dirty="0" smtClean="0"/>
              <a:t>:</a:t>
            </a:r>
          </a:p>
          <a:p>
            <a:pPr algn="l"/>
            <a:endParaRPr lang="en-U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Information Technology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Physicians </a:t>
            </a:r>
            <a:r>
              <a:rPr lang="en-US" sz="2000" dirty="0" smtClean="0"/>
              <a:t>		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Nursing Leadership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Pharmacy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Infection Prevention/ID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Laboratory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Staff Education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Front-line staff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Quality Specialist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 rot="19378467">
            <a:off x="4165336" y="2649969"/>
            <a:ext cx="3455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Multidisciplinary!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31071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Sepsis Surveillance</a:t>
            </a:r>
          </a:p>
        </p:txBody>
      </p:sp>
      <p:sp>
        <p:nvSpPr>
          <p:cNvPr id="5" name="Subtitle 2"/>
          <p:cNvSpPr>
            <a:spLocks noGrp="1"/>
          </p:cNvSpPr>
          <p:nvPr>
            <p:ph type="body" sz="quarter" idx="13"/>
          </p:nvPr>
        </p:nvSpPr>
        <p:spPr>
          <a:xfrm>
            <a:off x="647700" y="1886175"/>
            <a:ext cx="7810500" cy="323808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000" u="sng" dirty="0" smtClean="0"/>
              <a:t>Unique to SHBH</a:t>
            </a:r>
            <a:r>
              <a:rPr lang="en-US" sz="2000" dirty="0" smtClean="0"/>
              <a:t>:</a:t>
            </a:r>
          </a:p>
          <a:p>
            <a:pPr algn="l"/>
            <a:endParaRPr lang="en-U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“Widen the net” of patients captured – expand criteria for inclusion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Added </a:t>
            </a:r>
            <a:r>
              <a:rPr lang="en-US" sz="2000" dirty="0" err="1" smtClean="0"/>
              <a:t>Procalcitonin</a:t>
            </a:r>
            <a:r>
              <a:rPr lang="en-US" sz="2000" dirty="0" smtClean="0"/>
              <a:t> levels to the algorithm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Attached antibiotic guidelines based on infection source, best practice guidelines, and local </a:t>
            </a:r>
            <a:r>
              <a:rPr lang="en-US" sz="2000" dirty="0" err="1" smtClean="0"/>
              <a:t>Antibiogram</a:t>
            </a:r>
            <a:endParaRPr lang="en-U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Hardwire a re-evaluation period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60308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Sepsis Surveillance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How it works: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Patient “flagged” Sepsis in EMR </a:t>
            </a:r>
          </a:p>
          <a:p>
            <a:r>
              <a:rPr lang="en-US" sz="2400" dirty="0" smtClean="0"/>
              <a:t>Nurse takes action(s)</a:t>
            </a:r>
          </a:p>
          <a:p>
            <a:pPr marL="0" indent="0">
              <a:buNone/>
            </a:pPr>
            <a:r>
              <a:rPr lang="en-US" sz="2400" dirty="0" smtClean="0"/>
              <a:t>	 - Recheck vital signs, and notify provider</a:t>
            </a:r>
          </a:p>
          <a:p>
            <a:r>
              <a:rPr lang="en-US" sz="2400" dirty="0" smtClean="0"/>
              <a:t>Provider takes action(s)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 - Place Sepsis Order Set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	 - Enter an event note (documents on the problem list)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 - Re-evaluate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</a:t>
            </a:r>
            <a:r>
              <a:rPr lang="en-US" sz="2200" dirty="0" smtClean="0"/>
              <a:t>(2 hours, 4 hours, or 24 hours if sepsis is ruled out)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17561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Sepsis – Measuring Success</a:t>
            </a:r>
            <a:endParaRPr lang="en-US" sz="3200" dirty="0"/>
          </a:p>
        </p:txBody>
      </p:sp>
      <p:sp>
        <p:nvSpPr>
          <p:cNvPr id="5" name="Subtitle 2"/>
          <p:cNvSpPr>
            <a:spLocks noGrp="1"/>
          </p:cNvSpPr>
          <p:nvPr>
            <p:ph type="body" sz="quarter" idx="13"/>
          </p:nvPr>
        </p:nvSpPr>
        <p:spPr>
          <a:xfrm>
            <a:off x="647700" y="1831854"/>
            <a:ext cx="5237052" cy="165373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Mortality trends </a:t>
            </a:r>
            <a:endParaRPr lang="en-U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O</a:t>
            </a:r>
            <a:r>
              <a:rPr lang="en-US" sz="2000" dirty="0" smtClean="0"/>
              <a:t>rder </a:t>
            </a:r>
            <a:r>
              <a:rPr lang="en-US" sz="2000" dirty="0"/>
              <a:t>set </a:t>
            </a:r>
            <a:r>
              <a:rPr lang="en-US" sz="2000" dirty="0" smtClean="0"/>
              <a:t>usage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Length of Stay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Discharge disposition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6787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Identify severe sepsis earlier</a:t>
            </a:r>
          </a:p>
          <a:p>
            <a:r>
              <a:rPr lang="en-US" dirty="0" smtClean="0"/>
              <a:t>Attempt to manipulate positive microbiology results into discreet data to include in surveillance</a:t>
            </a:r>
          </a:p>
          <a:p>
            <a:r>
              <a:rPr lang="en-US" dirty="0" smtClean="0"/>
              <a:t>Explore the rapid turn around organism testing with blood cultures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Sepsis – Next Steps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41097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Projects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body" sz="quarter" idx="13"/>
          </p:nvPr>
        </p:nvSpPr>
        <p:spPr>
          <a:xfrm>
            <a:off x="647699" y="2239259"/>
            <a:ext cx="6033757" cy="3029858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Obesity flagging for BMI&gt;30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Link Obesity flag to OSA assessment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Narcotic Usage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Monitoring of High Risk for OSA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Post operative surveillance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34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body" sz="quarter" idx="13"/>
          </p:nvPr>
        </p:nvSpPr>
        <p:spPr>
          <a:xfrm>
            <a:off x="1206993" y="2186519"/>
            <a:ext cx="6560968" cy="1755166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000" dirty="0" smtClean="0"/>
              <a:t>We would like to thanks Chris Mitchell who is the Senior  Systems Analyst and coordinator of the surveillance system in Meditech.  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dirty="0" smtClean="0">
                <a:hlinkClick r:id="rId2"/>
              </a:rPr>
              <a:t>cmitchell@signature-healthcare.org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51560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8650</TotalTime>
  <Words>573</Words>
  <Application>Microsoft Office PowerPoint</Application>
  <PresentationFormat>On-screen Show (4:3)</PresentationFormat>
  <Paragraphs>131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Using Your EMR for More than Just Documenting</vt:lpstr>
      <vt:lpstr>Journey to Zero Harm and High Reliability</vt:lpstr>
      <vt:lpstr>Process Improvement</vt:lpstr>
      <vt:lpstr>…more that just for documenting</vt:lpstr>
      <vt:lpstr>SURVEILLANCE</vt:lpstr>
      <vt:lpstr>Ways to Use Surveillance</vt:lpstr>
      <vt:lpstr>Oversight of Surveillance Project</vt:lpstr>
      <vt:lpstr>Projects</vt:lpstr>
      <vt:lpstr>Sepsis – What is it?</vt:lpstr>
      <vt:lpstr>Sepsis Stats</vt:lpstr>
      <vt:lpstr>Sepsis – Reducing Mortality </vt:lpstr>
      <vt:lpstr>Sepsis –Goal Directed Therapy</vt:lpstr>
      <vt:lpstr>Sepsis –Goal Directed Therapy</vt:lpstr>
      <vt:lpstr>Sepsis Surveillance</vt:lpstr>
      <vt:lpstr>Sepsis Surveillance</vt:lpstr>
      <vt:lpstr>Sepsis Surveillance</vt:lpstr>
      <vt:lpstr>Sepsis Surveillance</vt:lpstr>
      <vt:lpstr>Sepsis – Measuring Success</vt:lpstr>
      <vt:lpstr>Sepsis – Next Steps</vt:lpstr>
      <vt:lpstr>Future Projects</vt:lpstr>
      <vt:lpstr>Thank You!</vt:lpstr>
    </vt:vector>
  </TitlesOfParts>
  <Company>Jennings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Bailey Woodling</dc:creator>
  <cp:lastModifiedBy>Amelia Cook</cp:lastModifiedBy>
  <cp:revision>41</cp:revision>
  <dcterms:created xsi:type="dcterms:W3CDTF">2014-12-29T19:21:35Z</dcterms:created>
  <dcterms:modified xsi:type="dcterms:W3CDTF">2019-03-12T16:13:40Z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269826744</vt:i4>
  </property>
  <property fmtid="{D5CDD505-2E9C-101B-9397-08002B2CF9AE}" pid="3" name="_NewReviewCycle">
    <vt:lpwstr/>
  </property>
  <property fmtid="{D5CDD505-2E9C-101B-9397-08002B2CF9AE}" pid="4" name="_EmailSubject">
    <vt:lpwstr>Slides</vt:lpwstr>
  </property>
  <property fmtid="{D5CDD505-2E9C-101B-9397-08002B2CF9AE}" pid="5" name="_AuthorEmail">
    <vt:lpwstr>sryan@Signature-Healthcare.org</vt:lpwstr>
  </property>
  <property fmtid="{D5CDD505-2E9C-101B-9397-08002B2CF9AE}" pid="6" name="_AuthorEmailDisplayName">
    <vt:lpwstr>Ryan, Stacey J</vt:lpwstr>
  </property>
  <property fmtid="{D5CDD505-2E9C-101B-9397-08002B2CF9AE}" pid="7" name="_PreviousAdHocReviewCycleID">
    <vt:i4>335188706</vt:i4>
  </property>
</Properties>
</file>